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963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927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890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853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818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780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2744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1707" algn="l" defTabSz="9579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38" y="-78"/>
      </p:cViewPr>
      <p:guideLst>
        <p:guide orient="horz" pos="2161"/>
        <p:guide pos="312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498" cy="497126"/>
          </a:xfrm>
          <a:prstGeom prst="rect">
            <a:avLst/>
          </a:prstGeom>
        </p:spPr>
        <p:txBody>
          <a:bodyPr vert="horz" lIns="91989" tIns="45994" rIns="91989" bIns="4599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92" y="0"/>
            <a:ext cx="2972498" cy="497126"/>
          </a:xfrm>
          <a:prstGeom prst="rect">
            <a:avLst/>
          </a:prstGeom>
        </p:spPr>
        <p:txBody>
          <a:bodyPr vert="horz" lIns="91989" tIns="45994" rIns="91989" bIns="45994" rtlCol="0"/>
          <a:lstStyle>
            <a:lvl1pPr algn="r">
              <a:defRPr sz="1200"/>
            </a:lvl1pPr>
          </a:lstStyle>
          <a:p>
            <a:fld id="{6DE18407-BCEF-40D8-9A2F-AC3CEDAC9A1A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746125"/>
            <a:ext cx="5387975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89" tIns="45994" rIns="91989" bIns="4599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62" y="4725075"/>
            <a:ext cx="5486078" cy="4475718"/>
          </a:xfrm>
          <a:prstGeom prst="rect">
            <a:avLst/>
          </a:prstGeom>
        </p:spPr>
        <p:txBody>
          <a:bodyPr vert="horz" lIns="91989" tIns="45994" rIns="91989" bIns="4599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562"/>
            <a:ext cx="2972498" cy="497125"/>
          </a:xfrm>
          <a:prstGeom prst="rect">
            <a:avLst/>
          </a:prstGeom>
        </p:spPr>
        <p:txBody>
          <a:bodyPr vert="horz" lIns="91989" tIns="45994" rIns="91989" bIns="4599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92" y="9448562"/>
            <a:ext cx="2972498" cy="497125"/>
          </a:xfrm>
          <a:prstGeom prst="rect">
            <a:avLst/>
          </a:prstGeom>
        </p:spPr>
        <p:txBody>
          <a:bodyPr vert="horz" lIns="91989" tIns="45994" rIns="91989" bIns="45994" rtlCol="0" anchor="b"/>
          <a:lstStyle>
            <a:lvl1pPr algn="r">
              <a:defRPr sz="1200"/>
            </a:lvl1pPr>
          </a:lstStyle>
          <a:p>
            <a:fld id="{770351D6-F210-47A1-B6DF-37877D9C09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715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963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927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6890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853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818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3780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2744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1707" algn="l" defTabSz="9579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35013" y="746125"/>
            <a:ext cx="5387975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351D6-F210-47A1-B6DF-37877D9C09A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83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35013" y="746125"/>
            <a:ext cx="5387975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351D6-F210-47A1-B6DF-37877D9C09A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487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5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4"/>
            <a:ext cx="916305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952"/>
            <a:ext cx="822198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1" y="549279"/>
            <a:ext cx="1981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9"/>
            <a:ext cx="67691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3"/>
            <a:ext cx="31369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952"/>
            <a:ext cx="822198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4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7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1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1" y="5410200"/>
            <a:ext cx="932815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40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5" y="1316040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20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2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9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0200" y="1554165"/>
            <a:ext cx="94107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3"/>
            <a:ext cx="272415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24.07.2019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1" y="76203"/>
            <a:ext cx="36322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3"/>
            <a:ext cx="8255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9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456" y="113624"/>
            <a:ext cx="3129090" cy="66247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92" tIns="47897" rIns="95792" bIns="47897" rtlCol="0" anchor="ctr"/>
          <a:lstStyle/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68824" y="116633"/>
            <a:ext cx="3167049" cy="66247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92" tIns="47897" rIns="95792" bIns="47897" rtlCol="0" anchor="ctr"/>
          <a:lstStyle/>
          <a:p>
            <a:pPr algn="ctr"/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741199" y="116635"/>
            <a:ext cx="3108345" cy="662473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92" tIns="47897" rIns="95792" bIns="47897" rtlCol="0" anchor="ctr"/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456" y="330034"/>
            <a:ext cx="312909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ОБЯЗАННОСТЬ </a:t>
            </a:r>
            <a:r>
              <a:rPr lang="ru-RU" sz="12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 ОБЕСПЕЧЕНИЮ БЕЗОПАСНЫХ УСЛОВИЙ ТРУДА </a:t>
            </a:r>
            <a:r>
              <a:rPr lang="ru-RU" sz="12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ВОЗЛАГАЕТСЯ </a:t>
            </a:r>
            <a:r>
              <a:rPr lang="ru-RU" sz="12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РАБОТОДАТЕЛЯ</a:t>
            </a:r>
          </a:p>
          <a:p>
            <a:pPr algn="ctr"/>
            <a:endParaRPr lang="ru-RU" sz="600" dirty="0" smtClean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Работодатель </a:t>
            </a:r>
            <a:r>
              <a:rPr lang="ru-RU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обязан 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обеспечить приобретение </a:t>
            </a:r>
            <a:r>
              <a:rPr lang="ru-RU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выдачу за счет 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собственных 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средств:</a:t>
            </a:r>
            <a:endParaRPr lang="ru-RU" sz="1000" b="1" dirty="0" smtClean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смывающих </a:t>
            </a:r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 </a:t>
            </a: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обезвреживающих средств, прошедших </a:t>
            </a:r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обязательную сертификацию или декларирование соответствия в установленном законодательством Российской Федерации о техническом регулировании порядке, в соответствии с установленными нормами работникам, занятым на работах с вредными и (или) опасными условиями труда, а также на работах, выполняемых в особых температурных условиях или связанных с </a:t>
            </a: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загрязнением.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1000" b="1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Ø"/>
            </a:pPr>
            <a:r>
              <a:rPr lang="ru-RU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Нормы бесплатной выдачи работникам смывающих и 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обезвреживающих средств </a:t>
            </a:r>
          </a:p>
          <a:p>
            <a:pPr marL="171450" indent="-171450" algn="ctr">
              <a:buFont typeface="Wingdings" panose="05000000000000000000" pitchFamily="2" charset="2"/>
              <a:buChar char="Ø"/>
            </a:pPr>
            <a:endParaRPr lang="ru-RU" sz="200" b="1" dirty="0" smtClean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Ø"/>
            </a:pP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Стандарт безопасности труда </a:t>
            </a:r>
            <a:r>
              <a:rPr lang="ru-RU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«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Обеспечение </a:t>
            </a:r>
            <a:r>
              <a:rPr lang="ru-RU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работников смывающими и (или) 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обезвреживающими </a:t>
            </a:r>
            <a:r>
              <a:rPr lang="ru-RU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средствами</a:t>
            </a:r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»</a:t>
            </a:r>
          </a:p>
          <a:p>
            <a:pPr marL="171450" indent="-171450" algn="ctr">
              <a:buFont typeface="Wingdings" panose="05000000000000000000" pitchFamily="2" charset="2"/>
              <a:buChar char="Ø"/>
            </a:pPr>
            <a:endParaRPr lang="ru-RU" sz="200" b="1" dirty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утверждены </a:t>
            </a:r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приказом Минздравсоцразвития России от 17 декабря 2010 г. № 1122н</a:t>
            </a: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000" b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r>
              <a:rPr lang="ru-RU" sz="10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Подбор и выдача смывающих и (или) обезвреживающих средств осуществляется по условиям труда и в соответствии с Типовыми нормами. </a:t>
            </a:r>
            <a:endParaRPr lang="ru-RU" sz="1000" dirty="0" smtClean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endParaRPr lang="ru-RU" sz="600" dirty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r>
              <a:rPr lang="ru-RU" sz="10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Выдача </a:t>
            </a:r>
            <a:r>
              <a:rPr lang="ru-RU" sz="10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работникам смывающих и (или) обезвреживающих средств, как правило, осуществляется руководителем структурного подразделения. </a:t>
            </a:r>
            <a:endParaRPr lang="ru-RU" sz="1000" dirty="0" smtClean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endParaRPr lang="ru-RU" sz="600" dirty="0" smtClean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r>
              <a:rPr lang="ru-RU" sz="1000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Работодатель </a:t>
            </a:r>
            <a:r>
              <a:rPr lang="ru-RU" sz="1000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обязан организовать надлежащий учет и контроль за выдачей работникам смывающих и (или) обезвреживающих средств в установленные сроки.</a:t>
            </a:r>
          </a:p>
          <a:p>
            <a:pPr algn="ctr"/>
            <a:endParaRPr lang="ru-RU" sz="1000" b="1" dirty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200" b="1" dirty="0" smtClean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68825" y="332658"/>
            <a:ext cx="316704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Работодатель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вправе с учетом мнения выборного органа первичной профсоюзной организации или иного представительного органа работников и своего финансово-экономического положения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устанавливать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нормы бесплатной выдачи работникам смывающих и (или) обезвреживающих средств, улучшающие по сравнению с Типовыми нормами защиту работников от имеющихся на рабочих местах вредных и (или) опасных производственных факторов, особых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температурных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условий, а также загрязнений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Сроки использования смывающих и (или) обезвреживающих средств исчисляются со дня фактической выдачи их работникам и не должны превышать сроков годности, указанных производителем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  <a:endParaRPr lang="ru-RU" sz="10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Выдача работникам смывающих и (или) обезвреживающих средств должна фиксироваться под роспись в личной карточке учета выдачи смывающих и (или) обезвреживающих средств.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Ответственность за своевременную и в полном объеме выдачу работникам смывающих и (или) обезвреживающих средств, за организацию контроля правильности их применения работниками, а также за хранение смывающих и (или) обезвреживающих средств возлагается на работодателя.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Нормы выдачи смывающих и (или) обезвреживающих средств, соответствующие условиям труда на рабочем месте работника, указываются в трудовом договоре работника или в локальном нормативном акте работодателя, доводятся до сведения работника в письменной или электронной форме способом, позволяющим подтвердить ознакомление работника с указанными нормами.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81192" y="332658"/>
            <a:ext cx="310834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выдаче смывающих и (или) обезвреживающих средств работодатель обязан информировать работников о правилах их применения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Работники обязаны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применять по назначению и в соответствии со Стандартом смывающие и (или) обезвреживающие средства, выданные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им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установленном порядке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Подбор и выдача смывающих и (или) обезвреживающих средств осуществляется с учетом результатов проведения специальной оценки условий труда.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6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Перечень рабочих мест и список работников, для которых необходима выдача смывающих и (или) обезвреживающих средств, составляются службой охраны труда (специалистом по охране труда) либо иным уполномоченным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структурным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подразделением (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должностным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лицом) работодателя и утверждаются работодателем с учетом мнения выборного органа первичной профсоюзной организации или иного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уполномоченного работниками 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представительного </a:t>
            </a:r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органа.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25208" y="4192052"/>
            <a:ext cx="28803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Виды </a:t>
            </a:r>
            <a:r>
              <a:rPr lang="ru-RU" sz="12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смывающих и (или) </a:t>
            </a:r>
            <a:endParaRPr lang="ru-RU" sz="1200" b="1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обезвреживающих </a:t>
            </a:r>
            <a:r>
              <a:rPr lang="ru-RU" sz="12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средств:</a:t>
            </a:r>
            <a:endParaRPr lang="ru-RU" sz="1200" b="1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121353" y="4708024"/>
            <a:ext cx="187220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v"/>
            </a:pP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Защитные средства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400" dirty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v"/>
            </a:pPr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Очищающие </a:t>
            </a: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средства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endParaRPr lang="ru-RU" sz="400" dirty="0">
              <a:solidFill>
                <a:schemeClr val="tx1">
                  <a:lumMod val="95000"/>
                  <a:lumOff val="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v"/>
            </a:pPr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Средства восстанавливающего (регенерирующего) действия</a:t>
            </a:r>
          </a:p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086" y="4775448"/>
            <a:ext cx="1574298" cy="1531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8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456" y="113624"/>
            <a:ext cx="3129090" cy="66247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92" tIns="47897" rIns="95792" bIns="47897" rtlCol="0" anchor="ctr"/>
          <a:lstStyle/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68824" y="116633"/>
            <a:ext cx="3167049" cy="662473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92" tIns="47897" rIns="95792" bIns="47897" rtlCol="0" anchor="ctr"/>
          <a:lstStyle/>
          <a:p>
            <a:pPr algn="ctr"/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741199" y="116635"/>
            <a:ext cx="3108345" cy="662473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92" tIns="47897" rIns="95792" bIns="47897" rtlCol="0" anchor="ctr"/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718" y="330034"/>
            <a:ext cx="312909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работах, связанных с легкосмываемыми загрязнениями, для использования в душевых или в помещениях для умывания работникам выдаются очищающие средства в виде твердого туалетного мыла или жидких моющих средств (гель для рук, гель для тела и волос, жидкое туалетное мыло и другие).                                       На работах, связанных с легкосмываемыми загрязнениями, работодатель имеет право не выдавать непосредственно работнику смывающие средства, а обеспечивает постоянное наличие в санитарно-бытовых помещениях мыла или дозаторов с жидким смывающим веществом.</a:t>
            </a:r>
          </a:p>
          <a:p>
            <a:pPr algn="just"/>
            <a:endParaRPr lang="ru-RU" sz="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работах, связанных с </a:t>
            </a:r>
            <a:r>
              <a:rPr lang="ru-RU" sz="1000" dirty="0" err="1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трудносмываемыми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, устойчивыми загрязнениями (масла, смазки, сажа, нефтепродукты, лаки, краски, в том числе полиграфические, смолы, клеи, битум, силикон, графит, различные виды производственной пыли, в том числе угольная, металлическая и т.п.), в дополнение к твердому туалетному мылу или жидким моющим средствам работникам выдаются очищающие кремы, гели и пасты.</a:t>
            </a:r>
          </a:p>
          <a:p>
            <a:pPr algn="just"/>
            <a:endParaRPr lang="ru-RU" sz="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При работе с агрессивными водорастворимыми, </a:t>
            </a:r>
            <a:r>
              <a:rPr lang="ru-RU" sz="1000" dirty="0" err="1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водонерастворимыми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и комбинированными веществами и негативном влиянии окружающей среды (наружные и другие работы, связанные с воздействием ультрафиолетового излучения диапазонов A, B, C, воздействием повышенных или пониженных температур, ветра) работникам выдаются регенерирующие (восстанавливающие) средства (кремы, эмульсии и другие).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>
              <a:solidFill>
                <a:prstClr val="black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lvl="0" algn="ctr"/>
            <a:r>
              <a:rPr lang="ru-RU" sz="10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Управление </a:t>
            </a:r>
            <a:r>
              <a:rPr lang="ru-RU" sz="10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социальной защиты населения </a:t>
            </a:r>
          </a:p>
          <a:p>
            <a:pPr lvl="0" algn="ctr"/>
            <a:r>
              <a:rPr lang="ru-RU" sz="10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Администрации города Ноябрьска </a:t>
            </a:r>
          </a:p>
          <a:p>
            <a:pPr lvl="0" algn="ctr"/>
            <a:r>
              <a:rPr lang="ru-RU" sz="1000" b="1" dirty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2019 </a:t>
            </a:r>
            <a:r>
              <a:rPr lang="ru-RU" sz="1000" b="1" dirty="0" smtClean="0">
                <a:solidFill>
                  <a:prstClr val="black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год</a:t>
            </a:r>
            <a:endParaRPr lang="ru-RU" sz="1000" b="1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68825" y="332656"/>
            <a:ext cx="31670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buFont typeface="Wingdings" panose="05000000000000000000" pitchFamily="2" charset="2"/>
              <a:buChar char="v"/>
            </a:pPr>
            <a:endParaRPr lang="ru-RU" sz="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v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Средства для защиты от бактериологических вредных факторов, обладающие антибактериальным эффектом, выдаются работникам, занятым на производствах с повышенными требованиями к стерильности рук работающих, при работе с </a:t>
            </a:r>
            <a:r>
              <a:rPr lang="ru-RU" sz="1000" dirty="0" err="1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бактериально</a:t>
            </a: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опасными средами, а также при нахождении рабочего места удаленно от стационарных санитарно-бытовых узлов.</a:t>
            </a:r>
          </a:p>
          <a:p>
            <a:pPr marL="171450" lvl="0" indent="-171450" algn="just">
              <a:buFont typeface="Wingdings" panose="05000000000000000000" pitchFamily="2" charset="2"/>
              <a:buChar char="v"/>
            </a:pPr>
            <a:endParaRPr lang="ru-RU" sz="4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v"/>
            </a:pPr>
            <a:r>
              <a:rPr lang="ru-RU" sz="10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Средства для защиты от биологических вредных факторов (насекомых, паукообразных) выдаются работникам при работе в районах, где сезонно наблюдается массовый лет кровососущих и жалящих насекомых (комары, мошка, слепни, оводы и другие), а также распространение и активность кровососущих паукообразных (иксодовые клещи и другие), с учетом сезонной специфики региона.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Simplified Arabic" panose="02020603050405020304" pitchFamily="18" charset="-78"/>
              </a:rPr>
              <a:t>Наше здоровье – в наших руках!</a:t>
            </a:r>
            <a:endParaRPr lang="ru-RU" sz="18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Simplified Arabic" panose="02020603050405020304" pitchFamily="18" charset="-78"/>
            </a:endParaRP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81192" y="332656"/>
            <a:ext cx="3108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МЕТОДИЧЕСКИЕ </a:t>
            </a:r>
          </a:p>
          <a:p>
            <a:pPr algn="ctr"/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РЕКОМЕНДАЦИИ</a:t>
            </a:r>
          </a:p>
          <a:p>
            <a:pPr algn="ctr"/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 ОХРАНЕ ТРУДА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917330" y="4708024"/>
            <a:ext cx="18722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789" y="5413559"/>
            <a:ext cx="970424" cy="62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008" y="4634105"/>
            <a:ext cx="2396681" cy="1834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434" y="1832724"/>
            <a:ext cx="2882094" cy="192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98044" y="4259257"/>
            <a:ext cx="28354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Обеспечение работников смывающими и (или) обезвреживающими средствами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85466" y="6237312"/>
            <a:ext cx="2920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Ноябрьск </a:t>
            </a:r>
          </a:p>
          <a:p>
            <a:pPr algn="ctr"/>
            <a:r>
              <a:rPr lang="ru-RU" sz="1200" b="1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334783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2478</TotalTime>
  <Words>861</Words>
  <Application>Microsoft Office PowerPoint</Application>
  <PresentationFormat>Лист A4 (210x297 мм)</PresentationFormat>
  <Paragraphs>130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особенностях исчисления северного стажа, при работе на условиях неполного рабочего дня </dc:title>
  <dc:creator>k316ws03</dc:creator>
  <cp:lastModifiedBy>K309WS03</cp:lastModifiedBy>
  <cp:revision>93</cp:revision>
  <cp:lastPrinted>2019-07-24T05:50:33Z</cp:lastPrinted>
  <dcterms:created xsi:type="dcterms:W3CDTF">2016-05-24T10:40:57Z</dcterms:created>
  <dcterms:modified xsi:type="dcterms:W3CDTF">2019-07-24T06:14:07Z</dcterms:modified>
</cp:coreProperties>
</file>