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4"/>
  </p:notesMasterIdLst>
  <p:sldIdLst>
    <p:sldId id="261" r:id="rId2"/>
    <p:sldId id="263" r:id="rId3"/>
  </p:sldIdLst>
  <p:sldSz cx="9906000" cy="6858000" type="A4"/>
  <p:notesSz cx="6797675" cy="9928225"/>
  <p:defaultTextStyle>
    <a:defPPr>
      <a:defRPr lang="ru-RU"/>
    </a:defPPr>
    <a:lvl1pPr marL="0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63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927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890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853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818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780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744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707" algn="l" defTabSz="957927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338" y="-78"/>
      </p:cViewPr>
      <p:guideLst>
        <p:guide orient="horz" pos="2161"/>
        <p:guide pos="312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0"/>
            <a:ext cx="2946351" cy="4961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E18407-BCEF-40D8-9A2F-AC3CEDAC9A1A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16027"/>
            <a:ext cx="5437821" cy="446714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467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30467"/>
            <a:ext cx="2946351" cy="49617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0351D6-F210-47A1-B6DF-37877D9C09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715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78963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57927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436890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915853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394818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873780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352744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831707" algn="l" defTabSz="95792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293609" y="2887530"/>
            <a:ext cx="7344036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81953" y="1387737"/>
            <a:ext cx="7342095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767862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270299" y="1392217"/>
            <a:ext cx="7344036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30441" y="559399"/>
            <a:ext cx="1818042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5863" y="849855"/>
            <a:ext cx="5966910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463145" y="2880823"/>
            <a:ext cx="5480154" cy="923330"/>
            <a:chOff x="1815339" y="1416971"/>
            <a:chExt cx="5480154" cy="852305"/>
          </a:xfrm>
        </p:grpSpPr>
        <p:sp>
          <p:nvSpPr>
            <p:cNvPr id="12" name="TextBox 11"/>
            <p:cNvSpPr txBox="1"/>
            <p:nvPr/>
          </p:nvSpPr>
          <p:spPr>
            <a:xfrm>
              <a:off x="4147074" y="1416971"/>
              <a:ext cx="877163" cy="8523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270299" y="1392217"/>
            <a:ext cx="7344036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270299" y="2887579"/>
            <a:ext cx="7344036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7544" y="1204857"/>
            <a:ext cx="8400939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519" y="3767317"/>
            <a:ext cx="8379309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270299" y="1392217"/>
            <a:ext cx="7344036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742950" y="2240280"/>
            <a:ext cx="4120896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032247" y="2240280"/>
            <a:ext cx="4120896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9190" y="2240280"/>
            <a:ext cx="3729317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5862" y="2947595"/>
            <a:ext cx="4120896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9165" y="2240280"/>
            <a:ext cx="3734562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944368"/>
            <a:ext cx="4116372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270299" y="1392217"/>
            <a:ext cx="7344036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270299" y="1392217"/>
            <a:ext cx="7344036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0968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4128" y="1678196"/>
            <a:ext cx="3707690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9668" y="559399"/>
            <a:ext cx="4459723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4128" y="3603813"/>
            <a:ext cx="369603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209" y="4668819"/>
            <a:ext cx="8414273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365775" y="666965"/>
            <a:ext cx="516983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45863" y="5324306"/>
            <a:ext cx="8402619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906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5865" y="570156"/>
            <a:ext cx="8402618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7518" y="2248348"/>
            <a:ext cx="8390964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0410" y="616144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161443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92536" y="616144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5718" y="113624"/>
            <a:ext cx="3057085" cy="662473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3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</a:t>
            </a:r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sz="13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224808" y="116633"/>
            <a:ext cx="3311065" cy="662473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pPr algn="ctr"/>
            <a:endParaRPr lang="ru-RU" sz="12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609184" y="116634"/>
            <a:ext cx="3180354" cy="6624734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ctr"/>
            <a:endParaRPr lang="ru-RU" dirty="0"/>
          </a:p>
        </p:txBody>
      </p:sp>
      <p:pic>
        <p:nvPicPr>
          <p:cNvPr id="2050" name="Picture 2" descr="D:\Рабочий стол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0" y="139795"/>
            <a:ext cx="1312516" cy="2232248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352600" y="332656"/>
            <a:ext cx="165684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Производственный травматизм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явление, характеризующее совокупность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производственных травм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определенный период. </a:t>
            </a:r>
            <a:endParaRPr lang="ru-RU" sz="1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Производственная                                </a:t>
            </a:r>
            <a:r>
              <a:rPr lang="ru-RU" sz="1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 </a:t>
            </a:r>
            <a:r>
              <a:rPr lang="ru-RU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травма, полученная работником на производстве и вызванная несоблюдением требований охраны 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труда.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4100" y="2492896"/>
            <a:ext cx="289669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100" b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Мероприятия по профилактике производственного травматизма:</a:t>
            </a:r>
          </a:p>
          <a:p>
            <a:pPr algn="ctr"/>
            <a:endParaRPr lang="ru-RU" sz="600" b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Организационные мероприятия:</a:t>
            </a:r>
          </a:p>
          <a:p>
            <a:pPr algn="ctr"/>
            <a:endParaRPr lang="ru-RU" sz="600" b="1" i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Точное </a:t>
            </a:r>
            <a:r>
              <a:rPr lang="ru-RU" sz="1000" dirty="0">
                <a:latin typeface="Georgia" panose="02040502050405020303" pitchFamily="18" charset="0"/>
              </a:rPr>
              <a:t>соблюдение трудового законодательства.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Тщательное </a:t>
            </a:r>
            <a:r>
              <a:rPr lang="ru-RU" sz="1000" dirty="0">
                <a:latin typeface="Georgia" panose="02040502050405020303" pitchFamily="18" charset="0"/>
              </a:rPr>
              <a:t>расследование и учет несчастных случаев и профессиональных </a:t>
            </a:r>
            <a:r>
              <a:rPr lang="ru-RU" sz="1000" dirty="0" smtClean="0">
                <a:latin typeface="Georgia" panose="02040502050405020303" pitchFamily="18" charset="0"/>
              </a:rPr>
              <a:t>заболеваний.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Своевременное </a:t>
            </a:r>
            <a:r>
              <a:rPr lang="ru-RU" sz="1000" dirty="0">
                <a:latin typeface="Georgia" panose="02040502050405020303" pitchFamily="18" charset="0"/>
              </a:rPr>
              <a:t>проведение планово-предупредительных ремонтов производственного оборудования.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Проведение </a:t>
            </a:r>
            <a:r>
              <a:rPr lang="ru-RU" sz="1000" dirty="0">
                <a:latin typeface="Georgia" panose="02040502050405020303" pitchFamily="18" charset="0"/>
              </a:rPr>
              <a:t>заводских (цеховых</a:t>
            </a:r>
            <a:r>
              <a:rPr lang="ru-RU" sz="1000" dirty="0" smtClean="0">
                <a:latin typeface="Georgia" panose="02040502050405020303" pitchFamily="18" charset="0"/>
              </a:rPr>
              <a:t>) осмотров </a:t>
            </a:r>
            <a:r>
              <a:rPr lang="ru-RU" sz="1000" dirty="0">
                <a:latin typeface="Georgia" panose="02040502050405020303" pitchFamily="18" charset="0"/>
              </a:rPr>
              <a:t>по охране </a:t>
            </a:r>
            <a:r>
              <a:rPr lang="ru-RU" sz="1000" dirty="0" smtClean="0">
                <a:latin typeface="Georgia" panose="02040502050405020303" pitchFamily="18" charset="0"/>
              </a:rPr>
              <a:t>труда.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Обучение и </a:t>
            </a:r>
            <a:r>
              <a:rPr lang="ru-RU" sz="1000" dirty="0">
                <a:latin typeface="Georgia" panose="02040502050405020303" pitchFamily="18" charset="0"/>
              </a:rPr>
              <a:t>проведение инструктажей по технике безопасности и гигиене </a:t>
            </a:r>
            <a:r>
              <a:rPr lang="ru-RU" sz="1000" dirty="0" smtClean="0">
                <a:latin typeface="Georgia" panose="02040502050405020303" pitchFamily="18" charset="0"/>
              </a:rPr>
              <a:t>труда.</a:t>
            </a:r>
            <a:endParaRPr lang="ru-RU" sz="1000" dirty="0">
              <a:latin typeface="Georgia" panose="02040502050405020303" pitchFamily="18" charset="0"/>
            </a:endParaRP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Организация </a:t>
            </a:r>
            <a:r>
              <a:rPr lang="ru-RU" sz="1000" dirty="0">
                <a:latin typeface="Georgia" panose="02040502050405020303" pitchFamily="18" charset="0"/>
              </a:rPr>
              <a:t>кабинетов и уголков охраны </a:t>
            </a:r>
            <a:r>
              <a:rPr lang="ru-RU" sz="1000" dirty="0" smtClean="0">
                <a:latin typeface="Georgia" panose="02040502050405020303" pitchFamily="18" charset="0"/>
              </a:rPr>
              <a:t>труда.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Проведение </a:t>
            </a:r>
            <a:r>
              <a:rPr lang="ru-RU" sz="1000" dirty="0">
                <a:latin typeface="Georgia" panose="02040502050405020303" pitchFamily="18" charset="0"/>
              </a:rPr>
              <a:t>лекций по охране труда, показ кинофильмов по охране труда.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Разработка инструкций </a:t>
            </a:r>
            <a:r>
              <a:rPr lang="ru-RU" sz="1000" dirty="0">
                <a:latin typeface="Georgia" panose="02040502050405020303" pitchFamily="18" charset="0"/>
              </a:rPr>
              <a:t>по технике безопасности.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Применение </a:t>
            </a:r>
            <a:r>
              <a:rPr lang="ru-RU" sz="1000" dirty="0">
                <a:latin typeface="Georgia" panose="02040502050405020303" pitchFamily="18" charset="0"/>
              </a:rPr>
              <a:t>плакатов, предупредительных надписей и </a:t>
            </a:r>
            <a:r>
              <a:rPr lang="ru-RU" sz="1000" dirty="0" smtClean="0">
                <a:latin typeface="Georgia" panose="02040502050405020303" pitchFamily="18" charset="0"/>
              </a:rPr>
              <a:t>знаков.</a:t>
            </a:r>
            <a:endParaRPr lang="ru-RU" sz="1000" dirty="0">
              <a:latin typeface="Georgia" panose="02040502050405020303" pitchFamily="18" charset="0"/>
            </a:endParaRP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Проведение </a:t>
            </a:r>
            <a:r>
              <a:rPr lang="ru-RU" sz="1000" dirty="0">
                <a:latin typeface="Georgia" panose="02040502050405020303" pitchFamily="18" charset="0"/>
              </a:rPr>
              <a:t>лекций, семинаров и консультаций по охране труда</a:t>
            </a:r>
            <a:r>
              <a:rPr lang="ru-RU" sz="1000" dirty="0" smtClean="0">
                <a:latin typeface="Georgia" panose="02040502050405020303" pitchFamily="18" charset="0"/>
              </a:rPr>
              <a:t>.</a:t>
            </a:r>
            <a:endParaRPr lang="ru-RU" sz="1000" dirty="0">
              <a:latin typeface="Georgia" panose="02040502050405020303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96816" y="332656"/>
            <a:ext cx="3168352" cy="61401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Технические мероприятия:</a:t>
            </a:r>
          </a:p>
          <a:p>
            <a:pPr algn="ctr"/>
            <a:endParaRPr lang="ru-RU" sz="600" b="1" i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600" b="1" i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Замена </a:t>
            </a:r>
            <a:r>
              <a:rPr lang="ru-RU" sz="950" dirty="0">
                <a:latin typeface="Georgia" panose="02040502050405020303" pitchFamily="18" charset="0"/>
              </a:rPr>
              <a:t>опасного производственного оборудования безопасным, в конструкции которого заложены основы, исключающие </a:t>
            </a:r>
            <a:r>
              <a:rPr lang="ru-RU" sz="950" dirty="0" err="1">
                <a:latin typeface="Georgia" panose="02040502050405020303" pitchFamily="18" charset="0"/>
              </a:rPr>
              <a:t>травмирование</a:t>
            </a:r>
            <a:r>
              <a:rPr lang="ru-RU" sz="950" dirty="0">
                <a:latin typeface="Georgia" panose="02040502050405020303" pitchFamily="18" charset="0"/>
              </a:rPr>
              <a:t> рабочего.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Применение </a:t>
            </a:r>
            <a:r>
              <a:rPr lang="ru-RU" sz="950" dirty="0">
                <a:latin typeface="Georgia" panose="02040502050405020303" pitchFamily="18" charset="0"/>
              </a:rPr>
              <a:t>ограждения движущихся частей машин и </a:t>
            </a:r>
            <a:r>
              <a:rPr lang="ru-RU" sz="950" dirty="0" smtClean="0">
                <a:latin typeface="Georgia" panose="02040502050405020303" pitchFamily="18" charset="0"/>
              </a:rPr>
              <a:t>механизмов.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Автоматизация </a:t>
            </a:r>
            <a:r>
              <a:rPr lang="ru-RU" sz="950" dirty="0">
                <a:latin typeface="Georgia" panose="02040502050405020303" pitchFamily="18" charset="0"/>
              </a:rPr>
              <a:t>операции загрузки и выгрузки обрабатываемых деталей на </a:t>
            </a:r>
            <a:r>
              <a:rPr lang="ru-RU" sz="950" dirty="0" smtClean="0">
                <a:latin typeface="Georgia" panose="02040502050405020303" pitchFamily="18" charset="0"/>
              </a:rPr>
              <a:t>станках.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Применение </a:t>
            </a:r>
            <a:r>
              <a:rPr lang="ru-RU" sz="950" dirty="0">
                <a:latin typeface="Georgia" panose="02040502050405020303" pitchFamily="18" charset="0"/>
              </a:rPr>
              <a:t>различных предохранительных приспособлений. К ним относятся, например, конечные выключатели, ограничивающие перемещение суппорта станка, кабины лифта и др</a:t>
            </a:r>
            <a:r>
              <a:rPr lang="ru-RU" sz="950" dirty="0" smtClean="0">
                <a:latin typeface="Georgia" panose="02040502050405020303" pitchFamily="18" charset="0"/>
              </a:rPr>
              <a:t>., ослабленные </a:t>
            </a:r>
            <a:r>
              <a:rPr lang="ru-RU" sz="950" dirty="0">
                <a:latin typeface="Georgia" panose="02040502050405020303" pitchFamily="18" charset="0"/>
              </a:rPr>
              <a:t>звенья в механических системах, срабатывающие при возникновении опасного крутящего момента, плавкие предохранители или автоматические выключатели в цепи питания электроприводов, разрывные мембраны в системах сосудов, работающих под давлением, и </a:t>
            </a:r>
            <a:r>
              <a:rPr lang="ru-RU" sz="950" dirty="0" smtClean="0">
                <a:latin typeface="Georgia" panose="02040502050405020303" pitchFamily="18" charset="0"/>
              </a:rPr>
              <a:t>др.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Устройство </a:t>
            </a:r>
            <a:r>
              <a:rPr lang="ru-RU" sz="950" dirty="0">
                <a:latin typeface="Georgia" panose="02040502050405020303" pitchFamily="18" charset="0"/>
              </a:rPr>
              <a:t>пультов управления и органов управления производственными машинами, исключающее ошибочные операции, а также внедрение дистанционного управления и автоматическое регулирование производственных </a:t>
            </a:r>
            <a:r>
              <a:rPr lang="ru-RU" sz="950" dirty="0" smtClean="0">
                <a:latin typeface="Georgia" panose="02040502050405020303" pitchFamily="18" charset="0"/>
              </a:rPr>
              <a:t>процессов.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Широкое </a:t>
            </a:r>
            <a:r>
              <a:rPr lang="ru-RU" sz="950" dirty="0">
                <a:latin typeface="Georgia" panose="02040502050405020303" pitchFamily="18" charset="0"/>
              </a:rPr>
              <a:t>применение блокировок, исключающих неправильные операции при переключениях в электрических цепях, при управлении производственными машинами и </a:t>
            </a:r>
            <a:r>
              <a:rPr lang="ru-RU" sz="950" dirty="0" smtClean="0">
                <a:latin typeface="Georgia" panose="02040502050405020303" pitchFamily="18" charset="0"/>
              </a:rPr>
              <a:t>агрегатами.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Комплексная </a:t>
            </a:r>
            <a:r>
              <a:rPr lang="ru-RU" sz="950" dirty="0">
                <a:latin typeface="Georgia" panose="02040502050405020303" pitchFamily="18" charset="0"/>
              </a:rPr>
              <a:t>механизация и автоматизация производственных </a:t>
            </a:r>
            <a:r>
              <a:rPr lang="ru-RU" sz="950" dirty="0" smtClean="0">
                <a:latin typeface="Georgia" panose="02040502050405020303" pitchFamily="18" charset="0"/>
              </a:rPr>
              <a:t>процессов.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Периодические </a:t>
            </a:r>
            <a:r>
              <a:rPr lang="ru-RU" sz="950" dirty="0">
                <a:latin typeface="Georgia" panose="02040502050405020303" pitchFamily="18" charset="0"/>
              </a:rPr>
              <a:t>испытания производственного оборудования, подъемно-транспортных машин, </a:t>
            </a:r>
            <a:r>
              <a:rPr lang="ru-RU" sz="950" dirty="0" smtClean="0">
                <a:latin typeface="Georgia" panose="02040502050405020303" pitchFamily="18" charset="0"/>
              </a:rPr>
              <a:t>электрооборудования повышенными </a:t>
            </a:r>
            <a:r>
              <a:rPr lang="ru-RU" sz="950" dirty="0">
                <a:latin typeface="Georgia" panose="02040502050405020303" pitchFamily="18" charset="0"/>
              </a:rPr>
              <a:t>нагрузками, повышенными напряжениями и </a:t>
            </a:r>
            <a:r>
              <a:rPr lang="ru-RU" sz="950" dirty="0" smtClean="0">
                <a:latin typeface="Georgia" panose="02040502050405020303" pitchFamily="18" charset="0"/>
              </a:rPr>
              <a:t>др.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950" dirty="0" smtClean="0">
                <a:latin typeface="Georgia" panose="02040502050405020303" pitchFamily="18" charset="0"/>
              </a:rPr>
              <a:t>Применение </a:t>
            </a:r>
            <a:r>
              <a:rPr lang="ru-RU" sz="950" dirty="0">
                <a:latin typeface="Georgia" panose="02040502050405020303" pitchFamily="18" charset="0"/>
              </a:rPr>
              <a:t>индивидуальных защитных средств и предохранительных приспособлений.</a:t>
            </a:r>
          </a:p>
          <a:p>
            <a:pPr algn="just"/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81192" y="332656"/>
            <a:ext cx="3108345" cy="42627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b="1" dirty="0" smtClean="0">
                <a:latin typeface="Georgia" panose="02040502050405020303" pitchFamily="18" charset="0"/>
              </a:rPr>
              <a:t>Санитарно-гигиенические</a:t>
            </a:r>
            <a:r>
              <a:rPr lang="ru-RU" sz="1000" i="1" dirty="0" smtClean="0">
                <a:latin typeface="Georgia" panose="02040502050405020303" pitchFamily="18" charset="0"/>
              </a:rPr>
              <a:t> </a:t>
            </a:r>
            <a:r>
              <a:rPr lang="ru-RU" sz="1000" b="1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мероприятия:</a:t>
            </a:r>
          </a:p>
          <a:p>
            <a:pPr algn="ctr"/>
            <a:endParaRPr lang="ru-RU" sz="600" b="1" i="1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Правильное </a:t>
            </a:r>
            <a:r>
              <a:rPr lang="ru-RU" sz="1000" dirty="0">
                <a:latin typeface="Georgia" panose="02040502050405020303" pitchFamily="18" charset="0"/>
              </a:rPr>
              <a:t>нормированное освещение рабочих мест и </a:t>
            </a:r>
            <a:r>
              <a:rPr lang="ru-RU" sz="1000" dirty="0" smtClean="0">
                <a:latin typeface="Georgia" panose="02040502050405020303" pitchFamily="18" charset="0"/>
              </a:rPr>
              <a:t>помещений.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Рациональное </a:t>
            </a:r>
            <a:r>
              <a:rPr lang="ru-RU" sz="1000" dirty="0">
                <a:latin typeface="Georgia" panose="02040502050405020303" pitchFamily="18" charset="0"/>
              </a:rPr>
              <a:t>отопление производственных помещений и защита от холода или вредных тепловых </a:t>
            </a:r>
            <a:r>
              <a:rPr lang="ru-RU" sz="1000" dirty="0" smtClean="0">
                <a:latin typeface="Georgia" panose="02040502050405020303" pitchFamily="18" charset="0"/>
              </a:rPr>
              <a:t>излучений.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err="1" smtClean="0">
                <a:latin typeface="Georgia" panose="02040502050405020303" pitchFamily="18" charset="0"/>
              </a:rPr>
              <a:t>Общеобменная</a:t>
            </a:r>
            <a:r>
              <a:rPr lang="ru-RU" sz="1000" dirty="0" smtClean="0">
                <a:latin typeface="Georgia" panose="02040502050405020303" pitchFamily="18" charset="0"/>
              </a:rPr>
              <a:t> </a:t>
            </a:r>
            <a:r>
              <a:rPr lang="ru-RU" sz="1000" dirty="0">
                <a:latin typeface="Georgia" panose="02040502050405020303" pitchFamily="18" charset="0"/>
              </a:rPr>
              <a:t>и местная вентиляция. Кондиционирование </a:t>
            </a:r>
            <a:r>
              <a:rPr lang="ru-RU" sz="1000" dirty="0" smtClean="0">
                <a:latin typeface="Georgia" panose="02040502050405020303" pitchFamily="18" charset="0"/>
              </a:rPr>
              <a:t>воздуха.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Мероприятия </a:t>
            </a:r>
            <a:r>
              <a:rPr lang="ru-RU" sz="1000" dirty="0">
                <a:latin typeface="Georgia" panose="02040502050405020303" pitchFamily="18" charset="0"/>
              </a:rPr>
              <a:t>по борьбе с шумами и </a:t>
            </a:r>
            <a:r>
              <a:rPr lang="ru-RU" sz="1000" dirty="0" smtClean="0">
                <a:latin typeface="Georgia" panose="02040502050405020303" pitchFamily="18" charset="0"/>
              </a:rPr>
              <a:t>вибрациями.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Замена </a:t>
            </a:r>
            <a:r>
              <a:rPr lang="ru-RU" sz="1000" dirty="0">
                <a:latin typeface="Georgia" panose="02040502050405020303" pitchFamily="18" charset="0"/>
              </a:rPr>
              <a:t>вредных веществ и материалов менее вредными или безвредными для </a:t>
            </a:r>
            <a:r>
              <a:rPr lang="ru-RU" sz="1000" dirty="0" smtClean="0">
                <a:latin typeface="Georgia" panose="02040502050405020303" pitchFamily="18" charset="0"/>
              </a:rPr>
              <a:t>человека.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Рациональное </a:t>
            </a:r>
            <a:r>
              <a:rPr lang="ru-RU" sz="1000" dirty="0">
                <a:latin typeface="Georgia" panose="02040502050405020303" pitchFamily="18" charset="0"/>
              </a:rPr>
              <a:t>устройство водоснабжения и </a:t>
            </a:r>
            <a:r>
              <a:rPr lang="ru-RU" sz="1000" dirty="0" smtClean="0">
                <a:latin typeface="Georgia" panose="02040502050405020303" pitchFamily="18" charset="0"/>
              </a:rPr>
              <a:t>канализации.</a:t>
            </a:r>
          </a:p>
          <a:p>
            <a:pPr marL="171450" indent="-17145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1000" dirty="0" smtClean="0">
                <a:latin typeface="Georgia" panose="02040502050405020303" pitchFamily="18" charset="0"/>
              </a:rPr>
              <a:t>Обеспечение </a:t>
            </a:r>
            <a:r>
              <a:rPr lang="ru-RU" sz="1000" dirty="0">
                <a:latin typeface="Georgia" panose="02040502050405020303" pitchFamily="18" charset="0"/>
              </a:rPr>
              <a:t>чистоты рабочих мест и производственных помещений.</a:t>
            </a:r>
          </a:p>
          <a:p>
            <a:pPr algn="just"/>
            <a:endParaRPr lang="ru-RU" sz="10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950" b="1" i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ПОМНИТЕ!</a:t>
            </a:r>
          </a:p>
          <a:p>
            <a:r>
              <a:rPr lang="ru-RU" sz="950" b="1" i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ОХРАНА ТРУДА – </a:t>
            </a:r>
          </a:p>
          <a:p>
            <a:r>
              <a:rPr lang="ru-RU" sz="950" b="1" i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ЭТО СИСТЕМА СОХРАНЕНИЯ ЖИЗНИ И ЗДОРОВЬЯ РАБОТНИКОВ В ПРОЦЕССЕ ТРУДОВОЙ ДЕЯТЕЛЬНОСТИ</a:t>
            </a:r>
          </a:p>
          <a:p>
            <a:pPr algn="ctr"/>
            <a:endParaRPr lang="ru-RU" sz="950" b="1" i="1" dirty="0" smtClean="0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950" b="1" i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СОБЛЮДАЙТЕ ПРАВИЛА ОХРАНЫ ТРУДА, ВЕДЬ БЕЗОПАСНЫЙ ТРУД ОСНОВА КАЧЕСТВЕННОЙ И ПОЛНОЦЕННОЙ ЖИЗНИ</a:t>
            </a:r>
            <a:endParaRPr lang="ru-RU" sz="950" b="1" i="1" dirty="0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D:\Мои документы\картинки по ОТ\2019.04.17 100-летие ОТ,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00" y="4518418"/>
            <a:ext cx="2952328" cy="21288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F0"/>
            </a:solidFill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185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080792" y="116633"/>
            <a:ext cx="3528393" cy="662473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pPr algn="ctr"/>
            <a:endParaRPr lang="ru-RU" sz="13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465168" y="116633"/>
            <a:ext cx="3341047" cy="6624736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pPr algn="r"/>
            <a:endParaRPr lang="ru-RU" sz="13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МЕТОДИЧЕСКИЕ РЕКОМЕНДАЦИИ</a:t>
            </a:r>
          </a:p>
          <a:p>
            <a:pPr algn="ctr"/>
            <a:endParaRPr lang="ru-RU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1400" b="1" dirty="0" smtClean="0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400" b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Предупредительные </a:t>
            </a:r>
            <a:r>
              <a:rPr lang="ru-RU" sz="1400" b="1" dirty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(профилактические) мероприятия по снижению производственного травматизма</a:t>
            </a: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Ноябрьск </a:t>
            </a:r>
          </a:p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2019</a:t>
            </a:r>
            <a:endParaRPr lang="ru-RU" sz="10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endParaRPr lang="ru-RU" sz="1200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97070" y="5516411"/>
            <a:ext cx="2886320" cy="102175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5792" tIns="47897" rIns="95792" bIns="47897" rtlCol="0" anchor="ctr"/>
          <a:lstStyle/>
          <a:p>
            <a:pPr algn="ctr"/>
            <a:r>
              <a:rPr lang="ru-RU" sz="1000" b="1" dirty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Управление социальной защиты населения </a:t>
            </a:r>
            <a:endParaRPr lang="ru-RU" sz="1000" b="1" dirty="0" smtClean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1000" b="1" dirty="0" smtClean="0">
                <a:solidFill>
                  <a:schemeClr val="tx1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Администрации города Ноябрьска,                      город Ноябрьск, улица Ленина, дом 7, телефон/факс: 35-34-68</a:t>
            </a:r>
            <a:endParaRPr lang="ru-RU" sz="1000" b="1" dirty="0">
              <a:solidFill>
                <a:schemeClr val="tx1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ctr"/>
            <a:endParaRPr lang="ru-RU" sz="10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480" y="297684"/>
            <a:ext cx="1114425" cy="71818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36074" y="1361599"/>
            <a:ext cx="274471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i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Социально-экономическое развитие  Ямало-Ненецкого автономного округа зависит от уровня развития трудовых ресурсов, качество и количество которых в значительной мере определяется состоянием здоровья населения трудоспособного возраста. Неблагоприятные условия труда, производственный травматизм и профессиональные заболевания являются существенными факторами, влияющими на демографическую ситуацию как в Ямало-Ненецком автономном округе, так и в </a:t>
            </a:r>
          </a:p>
          <a:p>
            <a:pPr lvl="0" algn="ctr"/>
            <a:r>
              <a:rPr lang="ru-RU" sz="1200" i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Российской Федерации в целом.</a:t>
            </a:r>
            <a:endParaRPr lang="ru-RU" sz="1200" i="1" dirty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24808" y="266656"/>
            <a:ext cx="3024336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 smtClean="0">
                <a:solidFill>
                  <a:srgbClr val="C00000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Причины производственного травматизма:</a:t>
            </a:r>
          </a:p>
          <a:p>
            <a:pPr lvl="0" algn="ctr"/>
            <a:endParaRPr lang="ru-RU" sz="600" b="1" dirty="0" smtClean="0">
              <a:solidFill>
                <a:srgbClr val="C00000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Организационные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недостатки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в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и содержании рабочего места,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применение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неправильных приемов работы,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недостаточный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надзор за работой, за соблюдением правил техники безопасности, допуск к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работе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неподготовленных рабочих, плохая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организация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трудового процесса, отсутствие или неисправность средств индивидуальной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защиты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Технические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 </a:t>
            </a:r>
            <a:r>
              <a:rPr lang="ru-RU" sz="1000" dirty="0">
                <a:latin typeface="Georgia" panose="02040502050405020303" pitchFamily="18" charset="0"/>
                <a:cs typeface="Times New Roman" panose="02020603050405020304" pitchFamily="18" charset="0"/>
              </a:rPr>
              <a:t>возникают из-за несовер­шенства технологических процессов, конст­руктивных недостатков оборудования, при­способлений, инструментов, 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несовершен­ства </a:t>
            </a:r>
            <a:r>
              <a:rPr lang="ru-RU" sz="1000" dirty="0">
                <a:latin typeface="Georgia" panose="02040502050405020303" pitchFamily="18" charset="0"/>
                <a:cs typeface="Times New Roman" panose="02020603050405020304" pitchFamily="18" charset="0"/>
              </a:rPr>
              <a:t>защитных устройств, сигнализаций, блокировок и 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т.п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Санитарно-гигиенические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</a:t>
            </a:r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отсутствие 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специальной 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одежды и обуви или их дефек­ты, неправильное освещение рабочих мест, чрезмерно высокая или низкая температура воздуха в рабочих помещениях, производст­венная пыль, недостаточная вентиляция, за­хламленность и загрязненность производ­ственной территории</a:t>
            </a:r>
            <a:r>
              <a:rPr lang="ru-RU" sz="1000" dirty="0" smtClean="0"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Социально-психологические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складываются из отношения коллектива к вопросам безопасности, микроклимата в коллективе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Климатические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зависят от особенностей климата, времени суток, условий труда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Биологические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связаны с полом, возрастом, стажем, состоянием здоровья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.</a:t>
            </a:r>
            <a:endParaRPr lang="ru-RU" sz="1000" dirty="0" smtClean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Психофизиологические </a:t>
            </a:r>
            <a:r>
              <a:rPr lang="ru-RU" sz="1000" dirty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 зависят от особенностей внимания, эмоций, реакций, физических и нервно-психологических перегрузок.</a:t>
            </a:r>
          </a:p>
          <a:p>
            <a:pPr lvl="0" algn="just"/>
            <a:r>
              <a:rPr lang="ru-RU" sz="1000" b="1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Экономические </a:t>
            </a:r>
            <a:r>
              <a:rPr lang="ru-RU" sz="1000" dirty="0" smtClean="0">
                <a:solidFill>
                  <a:prstClr val="black"/>
                </a:solidFill>
                <a:latin typeface="Georgia" panose="02040502050405020303" pitchFamily="18" charset="0"/>
                <a:cs typeface="Times New Roman" panose="02020603050405020304" pitchFamily="18" charset="0"/>
              </a:rPr>
              <a:t>- вызваны неритмичностью работы, нарушением сроков выдачи заработной платы, недостатками в жилищных условиях.    </a:t>
            </a:r>
            <a:endParaRPr lang="ru-RU" sz="1000" dirty="0">
              <a:solidFill>
                <a:prstClr val="black"/>
              </a:solidFill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D:\Рабочий стол\травматизм 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138" y="4509120"/>
            <a:ext cx="1650184" cy="704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:\Мои документы\картинки по ОТ\s120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2897" y="1238510"/>
            <a:ext cx="2664296" cy="32705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250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1113</TotalTime>
  <Words>671</Words>
  <Application>Microsoft Office PowerPoint</Application>
  <PresentationFormat>Лист A4 (210x297 мм)</PresentationFormat>
  <Paragraphs>115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Твердый переплет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 особенностях исчисления северного стажа, при работе на условиях неполного рабочего дня </dc:title>
  <dc:creator>k316ws03</dc:creator>
  <cp:lastModifiedBy>K309WS04</cp:lastModifiedBy>
  <cp:revision>66</cp:revision>
  <cp:lastPrinted>2019-09-04T07:31:02Z</cp:lastPrinted>
  <dcterms:created xsi:type="dcterms:W3CDTF">2016-05-24T10:40:57Z</dcterms:created>
  <dcterms:modified xsi:type="dcterms:W3CDTF">2019-09-04T07:33:23Z</dcterms:modified>
</cp:coreProperties>
</file>